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58" r:id="rId7"/>
    <p:sldId id="295" r:id="rId8"/>
    <p:sldId id="296" r:id="rId9"/>
    <p:sldId id="297" r:id="rId10"/>
    <p:sldId id="298" r:id="rId11"/>
    <p:sldId id="300" r:id="rId12"/>
    <p:sldId id="299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5" r:id="rId27"/>
    <p:sldId id="339" r:id="rId28"/>
    <p:sldId id="314" r:id="rId29"/>
    <p:sldId id="318" r:id="rId30"/>
    <p:sldId id="316" r:id="rId31"/>
    <p:sldId id="317" r:id="rId32"/>
    <p:sldId id="319" r:id="rId33"/>
    <p:sldId id="320" r:id="rId34"/>
    <p:sldId id="321" r:id="rId35"/>
    <p:sldId id="322" r:id="rId36"/>
    <p:sldId id="323" r:id="rId37"/>
    <p:sldId id="340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41" r:id="rId54"/>
    <p:sldId id="294" r:id="rId55"/>
  </p:sldIdLst>
  <p:sldSz cx="9144000" cy="5143500" type="screen16x9"/>
  <p:notesSz cx="6858000" cy="9144000"/>
  <p:embeddedFontLst>
    <p:embeddedFont>
      <p:font typeface="Roboto Condensed" panose="02000000000000000000"/>
      <p:regular r:id="rId59"/>
    </p:embeddedFont>
    <p:embeddedFont>
      <p:font typeface="Roboto Condensed Light" panose="0200000000000000000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9" autoAdjust="0"/>
    <p:restoredTop sz="95033" autoAdjust="0"/>
  </p:normalViewPr>
  <p:slideViewPr>
    <p:cSldViewPr snapToGrid="0">
      <p:cViewPr varScale="1">
        <p:scale>
          <a:sx n="127" d="100"/>
          <a:sy n="127" d="100"/>
        </p:scale>
        <p:origin x="1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font" Target="fonts/font2.fntdata"/><Relationship Id="rId6" Type="http://schemas.openxmlformats.org/officeDocument/2006/relationships/slide" Target="slides/slide3.xml"/><Relationship Id="rId59" Type="http://schemas.openxmlformats.org/officeDocument/2006/relationships/font" Target="fonts/font1.fntdata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657edcabb3_9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657edcabb3_9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HTML là gì ?</a:t>
            </a:r>
            <a:endParaRPr lang="vi-VN" sz="1100" b="1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là chữ viết tắt của cụm từ HyperText Markup Language (ngôn ngữ đánh dấu siêu văn bản)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 panose="02000000000000000000"/>
              <a:ea typeface="Arvo" panose="02000000000000000000"/>
              <a:cs typeface="Arvo" panose="02000000000000000000"/>
              <a:sym typeface="Arvo" panose="02000000000000000000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</p:grpSp>
      <p:sp>
        <p:nvSpPr>
          <p:cNvPr id="15" name="Google Shape;15;p2"/>
          <p:cNvSpPr/>
          <p:nvPr/>
        </p:nvSpPr>
        <p:spPr>
          <a:xfrm rot="10800000" flipH="1">
            <a:off x="1" y="1090762"/>
            <a:ext cx="9158063" cy="2961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 panose="02000000000000000000"/>
              <a:ea typeface="Arvo" panose="02000000000000000000"/>
              <a:cs typeface="Arvo" panose="02000000000000000000"/>
              <a:sym typeface="Arvo" panose="02000000000000000000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84582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 panose="02000000000000000000"/>
              <a:ea typeface="Arvo" panose="02000000000000000000"/>
              <a:cs typeface="Arvo" panose="02000000000000000000"/>
              <a:sym typeface="Arvo" panose="02000000000000000000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bg>
      <p:bgPr>
        <a:solidFill>
          <a:schemeClr val="lt1">
            <a:alpha val="76000"/>
          </a:schemeClr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 dirty="0"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05530"/>
            <a:ext cx="9144000" cy="29324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05530"/>
            <a:ext cx="9144000" cy="29324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00000000000000000"/>
              <a:buNone/>
              <a:defRPr sz="20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00000000000000000"/>
              <a:buNone/>
              <a:defRPr sz="20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00000000000000000"/>
              <a:buNone/>
              <a:defRPr sz="20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00000000000000000"/>
              <a:buNone/>
              <a:defRPr sz="20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00000000000000000"/>
              <a:buNone/>
              <a:defRPr sz="20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00000000000000000"/>
              <a:buNone/>
              <a:defRPr sz="20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00000000000000000"/>
              <a:buNone/>
              <a:defRPr sz="20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00000000000000000"/>
              <a:buNone/>
              <a:defRPr sz="20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00000000000000000"/>
              <a:buNone/>
              <a:defRPr sz="20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00000000000000000"/>
              <a:buChar char="▰"/>
              <a:defRPr sz="2400">
                <a:solidFill>
                  <a:schemeClr val="dk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00000000000000000"/>
              <a:buChar char="▻"/>
              <a:defRPr sz="2400">
                <a:solidFill>
                  <a:schemeClr val="dk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00000000000000000"/>
              <a:buChar char="▻"/>
              <a:defRPr sz="2400">
                <a:solidFill>
                  <a:schemeClr val="dk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00000000000000000"/>
              <a:buChar char="▻"/>
              <a:defRPr sz="2400">
                <a:solidFill>
                  <a:schemeClr val="dk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00000000000000000"/>
              <a:buChar char="▻"/>
              <a:defRPr sz="2400">
                <a:solidFill>
                  <a:schemeClr val="dk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00000000000000000"/>
              <a:buChar char="▻"/>
              <a:defRPr sz="2400">
                <a:solidFill>
                  <a:schemeClr val="dk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00000000000000000"/>
              <a:buChar char="▻"/>
              <a:defRPr sz="2400">
                <a:solidFill>
                  <a:schemeClr val="dk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00000000000000000"/>
              <a:buChar char="▻"/>
              <a:defRPr sz="2400">
                <a:solidFill>
                  <a:schemeClr val="dk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 panose="02000000000000000000"/>
              <a:buChar char="▻"/>
              <a:defRPr sz="2400">
                <a:solidFill>
                  <a:schemeClr val="dk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hyperlink" Target="https://git-scm.com/download/wi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22.png"/><Relationship Id="rId2" Type="http://schemas.openxmlformats.org/officeDocument/2006/relationships/hyperlink" Target="../../Demo%20Git%20c&#417;%20b&#7843;n.docx" TargetMode="Externa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22.png"/><Relationship Id="rId2" Type="http://schemas.openxmlformats.org/officeDocument/2006/relationships/hyperlink" Target="../../Demo%20GitHub.docx" TargetMode="External"/><Relationship Id="rId1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22.png"/><Relationship Id="rId2" Type="http://schemas.openxmlformats.org/officeDocument/2006/relationships/hyperlink" Target="../../DemoBranchs.docx" TargetMode="External"/><Relationship Id="rId1" Type="http://schemas.openxmlformats.org/officeDocument/2006/relationships/image" Target="../media/image2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-1" y="110836"/>
            <a:ext cx="9144000" cy="7850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cap="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Công cụ và môi trường phát triển phần mềm</a:t>
            </a:r>
            <a:endParaRPr lang="vi-VN" sz="3200" cap="all" dirty="0">
              <a:solidFill>
                <a:srgbClr val="C00000"/>
              </a:solidFill>
            </a:endParaRPr>
          </a:p>
        </p:txBody>
      </p:sp>
      <p:sp>
        <p:nvSpPr>
          <p:cNvPr id="3" name="Google Shape;184;p11"/>
          <p:cNvSpPr txBox="1"/>
          <p:nvPr/>
        </p:nvSpPr>
        <p:spPr>
          <a:xfrm>
            <a:off x="0" y="1229297"/>
            <a:ext cx="1838036" cy="38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CHƯƠNG 3: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Google Shape;184;p11"/>
          <p:cNvSpPr txBox="1"/>
          <p:nvPr/>
        </p:nvSpPr>
        <p:spPr>
          <a:xfrm>
            <a:off x="-1" y="1949735"/>
            <a:ext cx="9144000" cy="108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 panose="02000000000000000000"/>
              <a:buNone/>
              <a:defRPr sz="4800" b="1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GIT VÀ GITHUB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28" y="4130097"/>
            <a:ext cx="2987211" cy="9579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7803" y="3472873"/>
            <a:ext cx="4627417" cy="16152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800" b="1" dirty="0" err="1" smtClean="0"/>
              <a:t>Giảng</a:t>
            </a:r>
            <a:r>
              <a:rPr lang="en-US" sz="1800" b="1" dirty="0" smtClean="0"/>
              <a:t> </a:t>
            </a:r>
            <a:r>
              <a:rPr lang="en-US" sz="1800" b="1" dirty="0" err="1"/>
              <a:t>viên</a:t>
            </a:r>
            <a:r>
              <a:rPr lang="en-US" sz="1800" b="1" dirty="0"/>
              <a:t>: </a:t>
            </a:r>
            <a:r>
              <a:rPr lang="en-US" sz="1800" b="1" dirty="0" err="1"/>
              <a:t>Ths</a:t>
            </a:r>
            <a:r>
              <a:rPr lang="en-US" sz="1800" b="1" dirty="0"/>
              <a:t> Phan </a:t>
            </a:r>
            <a:r>
              <a:rPr lang="en-US" sz="1800" b="1" dirty="0" err="1"/>
              <a:t>Thanh</a:t>
            </a:r>
            <a:r>
              <a:rPr lang="en-US" sz="1800" b="1" dirty="0"/>
              <a:t> </a:t>
            </a:r>
            <a:r>
              <a:rPr lang="en-US" sz="1800" b="1" dirty="0" err="1"/>
              <a:t>Hy</a:t>
            </a:r>
            <a:endParaRPr lang="en-US" sz="1800" b="1" dirty="0"/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800" b="1" dirty="0"/>
              <a:t>Email: hypt@ptithcm.edu.vn</a:t>
            </a:r>
            <a:endParaRPr lang="en-US" sz="1800" b="1" dirty="0"/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800" b="1" dirty="0"/>
              <a:t>Mobile/</a:t>
            </a:r>
            <a:r>
              <a:rPr lang="en-US" sz="1800" b="1" dirty="0" err="1"/>
              <a:t>Zalo</a:t>
            </a:r>
            <a:r>
              <a:rPr lang="en-US" sz="1800" b="1" dirty="0"/>
              <a:t>: 0348873328</a:t>
            </a:r>
            <a:endParaRPr lang="en-US" sz="1800" b="1"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29672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git: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latin typeface="Arial" panose="020B0604020202020204" pitchFamily="34" charset="0"/>
              </a:rPr>
              <a:t>Bản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</a:rPr>
              <a:t> Windows: </a:t>
            </a:r>
            <a:r>
              <a:rPr lang="en-US" sz="2400" dirty="0">
                <a:latin typeface="Arial" panose="020B0604020202020204" pitchFamily="34" charset="0"/>
                <a:hlinkClick r:id="rId1"/>
              </a:rPr>
              <a:t>https://git-scm.com/download/win</a:t>
            </a:r>
            <a:endParaRPr lang="en-US" sz="2400" dirty="0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2276792"/>
            <a:ext cx="5335069" cy="2646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username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email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mở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git Bash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cửa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sổ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windows)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0" y="2412271"/>
            <a:ext cx="6252028" cy="2640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Editor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mặc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Notepad ++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37" y="2104329"/>
            <a:ext cx="7535049" cy="284777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mẫu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template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55" y="2049046"/>
            <a:ext cx="5704760" cy="275770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Merge (External Merge and Diff Tools)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951" y="2490130"/>
            <a:ext cx="6090906" cy="25517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Merge (External Merge and Diff Tools)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413063"/>
            <a:ext cx="5566229" cy="270140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Merge (External Merge and Diff Tools)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575" y="2350618"/>
            <a:ext cx="4091894" cy="26836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latin typeface="Arial" panose="020B0604020202020204" pitchFamily="34" charset="0"/>
              </a:rPr>
              <a:t>Merge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6140" y="1597037"/>
            <a:ext cx="4880060" cy="9533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3" y="2593106"/>
            <a:ext cx="4307114" cy="248239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Local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Git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</a:rPr>
              <a:t>init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Ls –a: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file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Git log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chưa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có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nào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được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gửi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Git status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tình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trạng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repository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3 file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cate.txt, frosting.txt, chili.txt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Local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8800"/>
            <a:ext cx="7849489" cy="23622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</a:t>
            </a:r>
            <a:r>
              <a:rPr lang="en-GB" dirty="0"/>
              <a:t>ỘI DUNG: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387310" y="1506155"/>
            <a:ext cx="8718089" cy="3288145"/>
          </a:xfrm>
        </p:spPr>
        <p:txBody>
          <a:bodyPr/>
          <a:lstStyle/>
          <a:p>
            <a:pPr marL="558800" indent="-457200"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+mj-lt"/>
              </a:rPr>
              <a:t>GIỚI THIỆU GIT</a:t>
            </a:r>
            <a:endParaRPr lang="en-US" sz="2800" b="1" dirty="0">
              <a:solidFill>
                <a:srgbClr val="C00000"/>
              </a:solidFill>
              <a:latin typeface="+mj-lt"/>
            </a:endParaRPr>
          </a:p>
          <a:p>
            <a:pPr marL="558800" indent="-457200"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+mj-lt"/>
              </a:rPr>
              <a:t>HƯỚNG DẪN CÀI ĐẶT VÀ SỬ DỤNG GIT</a:t>
            </a:r>
            <a:endParaRPr lang="en-US" sz="2800" b="1" dirty="0">
              <a:solidFill>
                <a:srgbClr val="C00000"/>
              </a:solidFill>
              <a:latin typeface="+mj-lt"/>
            </a:endParaRPr>
          </a:p>
          <a:p>
            <a:pPr marL="558800" indent="-457200"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+mj-lt"/>
              </a:rPr>
              <a:t>THỰC HÀNH</a:t>
            </a:r>
            <a:endParaRPr lang="en-US" sz="2800" b="1" dirty="0">
              <a:solidFill>
                <a:srgbClr val="C00000"/>
              </a:solidFill>
              <a:latin typeface="+mj-lt"/>
            </a:endParaRPr>
          </a:p>
          <a:p>
            <a:pPr marL="558800" indent="-457200"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endParaRPr lang="en-US" sz="2800" b="1" dirty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Staging Area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latin typeface="Arial" panose="020B0604020202020204" pitchFamily="34" charset="0"/>
              </a:rPr>
              <a:t>Git add </a:t>
            </a:r>
            <a:r>
              <a:rPr lang="en-US" sz="2800" dirty="0" err="1">
                <a:latin typeface="Arial" panose="020B0604020202020204" pitchFamily="34" charset="0"/>
              </a:rPr>
              <a:t>ten_file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file </a:t>
            </a:r>
            <a:r>
              <a:rPr lang="en-US" sz="2800" dirty="0" err="1">
                <a:latin typeface="Arial" panose="020B0604020202020204" pitchFamily="34" charset="0"/>
              </a:rPr>
              <a:t>vào</a:t>
            </a:r>
            <a:r>
              <a:rPr lang="en-US" sz="2800" dirty="0">
                <a:latin typeface="Arial" panose="020B0604020202020204" pitchFamily="34" charset="0"/>
              </a:rPr>
              <a:t> staging area</a:t>
            </a:r>
            <a:endParaRPr lang="en-US" sz="2800" dirty="0">
              <a:latin typeface="Arial" panose="020B0604020202020204" pitchFamily="34" charset="0"/>
            </a:endParaRP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latin typeface="Arial" panose="020B0604020202020204" pitchFamily="34" charset="0"/>
              </a:rPr>
              <a:t>Git status: </a:t>
            </a:r>
            <a:r>
              <a:rPr lang="en-US" sz="2800" dirty="0" err="1">
                <a:latin typeface="Arial" panose="020B0604020202020204" pitchFamily="34" charset="0"/>
              </a:rPr>
              <a:t>kiểm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 file</a:t>
            </a:r>
            <a:endParaRPr lang="en-US" sz="2800" dirty="0"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Thêm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file,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271" y="1752054"/>
            <a:ext cx="6544130" cy="28844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Thêm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file,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400" y="1741036"/>
            <a:ext cx="7313200" cy="29288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Committing change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commit -m "Commit message"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commit,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thoát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màn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hình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soạn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thảo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VIM: ESC + :x (: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wq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log: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Committing change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commit -m "Commit message"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commit,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thoát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màn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hình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soạn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thảo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VIM: ESC + :x (: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wq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log: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550" y="2953709"/>
            <a:ext cx="6436900" cy="2088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81930" y="1357266"/>
            <a:ext cx="5679078" cy="30957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Graphic 2" descr="Customer review RTL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38" y="4408294"/>
            <a:ext cx="633605" cy="6336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8333" t="16542" r="12460" b="11958"/>
          <a:stretch>
            <a:fillRect/>
          </a:stretch>
        </p:blipFill>
        <p:spPr>
          <a:xfrm>
            <a:off x="1458686" y="2104962"/>
            <a:ext cx="5783943" cy="29369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343" y="2186114"/>
            <a:ext cx="3773597" cy="276598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8342" y="2135272"/>
            <a:ext cx="5783943" cy="27909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0" y="2151985"/>
            <a:ext cx="4909457" cy="279104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58724" y="3177312"/>
            <a:ext cx="6424956" cy="1182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>
              <a:buClr>
                <a:schemeClr val="accent5"/>
              </a:buClr>
            </a:pPr>
            <a:r>
              <a:rPr lang="en-US" sz="4000" dirty="0">
                <a:latin typeface="+mj-lt"/>
              </a:rPr>
              <a:t>GIỚI THIỆU GIT</a:t>
            </a:r>
            <a:endParaRPr lang="en-US" sz="4000" dirty="0">
              <a:latin typeface="+mj-lt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0" b="1" dirty="0">
                <a:solidFill>
                  <a:srgbClr val="3F5378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1</a:t>
            </a:r>
            <a:endParaRPr sz="3000" b="1" dirty="0">
              <a:solidFill>
                <a:srgbClr val="3F5378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Roboto Condensed" panose="020000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670" y="2476395"/>
            <a:ext cx="7914920" cy="14721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7769" y="1704123"/>
            <a:ext cx="4493931" cy="30901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550054"/>
            <a:ext cx="8387862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diff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mở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thư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mục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/version-control/asteroids): so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sánh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làm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việc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log,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chọn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ID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diff ID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Subl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game.js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mở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edit file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status: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trạng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thái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git repository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3078389"/>
            <a:ext cx="5101771" cy="196351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0" y="1058054"/>
            <a:ext cx="838786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diff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930" y="1689066"/>
            <a:ext cx="7391400" cy="334747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898" y="1870854"/>
            <a:ext cx="838786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diff - -staged: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sự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thay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đổi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trong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staging area so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trong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81930" y="1357266"/>
            <a:ext cx="5679078" cy="30957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Graphic 7" descr="Customer review RTL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38" y="4408294"/>
            <a:ext cx="633605" cy="6336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155" y="1081674"/>
            <a:ext cx="8387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</a:t>
            </a:r>
            <a:endParaRPr lang="pt-BR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12" y="1749708"/>
            <a:ext cx="6059714" cy="32513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155" y="1081674"/>
            <a:ext cx="8387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</a:t>
            </a:r>
            <a:endParaRPr lang="pt-BR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886" y="1667515"/>
            <a:ext cx="5871029" cy="320390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155" y="1081674"/>
            <a:ext cx="838786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Branches: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branch: Xem danh sách nhánh hiện tại 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branch easy-mode: tạo nhánh mới easy-mode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check-out easy-mode: chuyển sang nhánh dev là easy-mode, nhánh easy-mode có mã nguồn giống nhánh master</a:t>
            </a:r>
            <a:endParaRPr lang="pt-BR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pt-BR" sz="2800" dirty="0"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155" y="1081674"/>
            <a:ext cx="838786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Branches: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checkout coins: chuyển sang một nhánh của dev khác</a:t>
            </a:r>
            <a:endParaRPr lang="pt-BR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pt-BR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184" y="2631203"/>
            <a:ext cx="4134816" cy="2262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69" y="2631203"/>
            <a:ext cx="4236667" cy="228973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  <a:endParaRPr lang="fr-FR" sz="4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 Placeholder 6"/>
          <p:cNvSpPr txBox="1"/>
          <p:nvPr/>
        </p:nvSpPr>
        <p:spPr>
          <a:xfrm>
            <a:off x="527538" y="1378856"/>
            <a:ext cx="8202805" cy="35732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631190" lvl="1" indent="-457200">
              <a:buFont typeface="Wingdings" panose="05000000000000000000" pitchFamily="2" charset="2"/>
              <a:buChar char="q"/>
              <a:defRPr/>
            </a:pPr>
            <a:r>
              <a:rPr lang="vi-VN" sz="4000" b="1" dirty="0"/>
              <a:t>Git</a:t>
            </a:r>
            <a:r>
              <a:rPr lang="vi-VN" sz="4000" dirty="0"/>
              <a:t> chính là hệ thống quản lý phiên bản phân tán (DVCS), với các ưu điểm: tốc độ, đơn giản, phân tán, phù hợp với dự án lớn nhỏ.</a:t>
            </a:r>
            <a:endParaRPr lang="en-US" sz="2800" dirty="0">
              <a:latin typeface="+mj-lt"/>
              <a:ea typeface="Microsoft JhengHei UI Light" panose="020B03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02988" y="850836"/>
            <a:ext cx="83878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Branches: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400" dirty="0"/>
              <a:t>Git log - -graph - - oneline master coin: xem sự thay đổi giữa hai nhánh master và coin trực quan (visualize) </a:t>
            </a:r>
            <a:endParaRPr lang="pt-BR" sz="24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pt-BR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4714" y="2309349"/>
            <a:ext cx="4946160" cy="2642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02988" y="850836"/>
            <a:ext cx="8387862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Branches: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400" dirty="0"/>
              <a:t>History branch</a:t>
            </a:r>
            <a:endParaRPr lang="pt-BR" sz="2400" dirty="0"/>
          </a:p>
          <a:p>
            <a:pPr marL="914400" lvl="2">
              <a:spcBef>
                <a:spcPts val="600"/>
              </a:spcBef>
              <a:spcAft>
                <a:spcPts val="600"/>
              </a:spcAft>
              <a:defRPr/>
            </a:pPr>
            <a:endParaRPr lang="pt-BR" sz="24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pt-BR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1029" y="1408450"/>
            <a:ext cx="5515429" cy="310467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755" y="1670893"/>
            <a:ext cx="838786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Combine change from multiple branches</a:t>
            </a:r>
            <a:endParaRPr lang="pt-BR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  <a:endParaRPr lang="pt-BR" sz="2400" dirty="0"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755" y="1670893"/>
            <a:ext cx="838786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Combine change from multiple branches</a:t>
            </a:r>
            <a:endParaRPr lang="pt-BR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  <a:endParaRPr lang="pt-BR" sz="2400" dirty="0"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27" y="108167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  <a:endParaRPr lang="pt-BR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793" y="2296730"/>
            <a:ext cx="5056414" cy="27451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27" y="108167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  <a:endParaRPr lang="pt-BR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793" y="2296730"/>
            <a:ext cx="5056414" cy="27451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27" y="108167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  <a:endParaRPr lang="pt-BR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0" y="2193875"/>
            <a:ext cx="4662714" cy="275822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27" y="1081674"/>
            <a:ext cx="838786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 (git command line)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merge master coins: Git sẽ merge tự động hai nhánh master và coins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8150" y="2817328"/>
            <a:ext cx="3588651" cy="222457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27" y="1081674"/>
            <a:ext cx="838786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Merge conflicts</a:t>
            </a:r>
            <a:endParaRPr lang="pt-BR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Conflicts detection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971" y="2272720"/>
            <a:ext cx="4619172" cy="267938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27" y="1081674"/>
            <a:ext cx="83878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Merge conflicts</a:t>
            </a:r>
            <a:endParaRPr lang="en-US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Conflicts detection</a:t>
            </a:r>
            <a:endParaRPr lang="en-US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Resolving Merge Conflicts</a:t>
            </a:r>
            <a:endParaRPr lang="en-US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Committing the conflicts</a:t>
            </a:r>
            <a:endParaRPr lang="en-US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  <a:endParaRPr lang="fr-FR" sz="40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0" y="936171"/>
            <a:ext cx="4107544" cy="394607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69" y="1432976"/>
            <a:ext cx="838786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Update &amp; Merge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pull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Merge &lt;branch&gt;</a:t>
            </a:r>
            <a:endParaRPr lang="pt-BR" sz="28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81930" y="1357266"/>
            <a:ext cx="5679078" cy="30957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Graphic 7" descr="Customer review RTL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38" y="4408294"/>
            <a:ext cx="633605" cy="6336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05530"/>
            <a:ext cx="9144000" cy="29324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  <a:endParaRPr lang="fr-FR" sz="4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1" y="1058054"/>
            <a:ext cx="4575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Repositories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85" y="1618448"/>
            <a:ext cx="5744029" cy="307067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  <a:endParaRPr lang="fr-FR" sz="4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1" y="1058054"/>
            <a:ext cx="4575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Staging Area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5475" y="1675352"/>
            <a:ext cx="6215782" cy="284503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  <a:endParaRPr lang="fr-FR" sz="4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671" y="1058054"/>
            <a:ext cx="4575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Staging Area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3029" y="1603565"/>
            <a:ext cx="5399314" cy="297637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Google Shape;221;p14"/>
          <p:cNvSpPr txBox="1"/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  <a:endParaRPr lang="fr-FR" sz="4000" b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92515" y="982839"/>
            <a:ext cx="5363028" cy="3969261"/>
            <a:chOff x="1792515" y="982839"/>
            <a:chExt cx="5363028" cy="39692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"/>
            <a:srcRect l="8967" t="16542" r="36906" b="12240"/>
            <a:stretch>
              <a:fillRect/>
            </a:stretch>
          </p:blipFill>
          <p:spPr>
            <a:xfrm>
              <a:off x="1792515" y="982839"/>
              <a:ext cx="5363028" cy="3969261"/>
            </a:xfrm>
            <a:prstGeom prst="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1872344" y="1132114"/>
              <a:ext cx="2278742" cy="776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3579</Words>
  <Application>WPS Presentation</Application>
  <PresentationFormat>On-screen Show (16:9)</PresentationFormat>
  <Paragraphs>407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Arial</vt:lpstr>
      <vt:lpstr>SimSun</vt:lpstr>
      <vt:lpstr>Wingdings</vt:lpstr>
      <vt:lpstr>Arial</vt:lpstr>
      <vt:lpstr>Roboto Condensed</vt:lpstr>
      <vt:lpstr>Roboto Condensed Light</vt:lpstr>
      <vt:lpstr>Arvo</vt:lpstr>
      <vt:lpstr>Microsoft JhengHei UI Light</vt:lpstr>
      <vt:lpstr>Times New Roman</vt:lpstr>
      <vt:lpstr>Wide Latin</vt:lpstr>
      <vt:lpstr>Microsoft YaHei</vt:lpstr>
      <vt:lpstr>Arial Unicode MS</vt:lpstr>
      <vt:lpstr>Salerio template</vt:lpstr>
      <vt:lpstr>Công cụ và môi trường phát triển phần mềm</vt:lpstr>
      <vt:lpstr>NỘI DUNG:</vt:lpstr>
      <vt:lpstr>GIỚI THIỆU GIT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welcome</dc:creator>
  <cp:lastModifiedBy>Admin</cp:lastModifiedBy>
  <cp:revision>47</cp:revision>
  <dcterms:created xsi:type="dcterms:W3CDTF">2023-02-12T15:36:00Z</dcterms:created>
  <dcterms:modified xsi:type="dcterms:W3CDTF">2023-02-15T09:21:06Z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CDC93912580B41F2A374386C57E57013</vt:lpwstr>
  </property>
  <property fmtid="{D5CDD505-2E9C-101B-9397-08002B2CF9AE}" pid="3" name="KSOProductBuildVer">
    <vt:lpwstr>1033-11.2.0.11440</vt:lpwstr>
  </property>
</Properties>
</file>